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09" r:id="rId1"/>
  </p:sldMasterIdLst>
  <p:notesMasterIdLst>
    <p:notesMasterId r:id="rId20"/>
  </p:notesMasterIdLst>
  <p:sldIdLst>
    <p:sldId id="256" r:id="rId2"/>
    <p:sldId id="268" r:id="rId3"/>
    <p:sldId id="269" r:id="rId4"/>
    <p:sldId id="271" r:id="rId5"/>
    <p:sldId id="270" r:id="rId6"/>
    <p:sldId id="272" r:id="rId7"/>
    <p:sldId id="273" r:id="rId8"/>
    <p:sldId id="257" r:id="rId9"/>
    <p:sldId id="267" r:id="rId10"/>
    <p:sldId id="259" r:id="rId11"/>
    <p:sldId id="276" r:id="rId12"/>
    <p:sldId id="258" r:id="rId13"/>
    <p:sldId id="275" r:id="rId14"/>
    <p:sldId id="277" r:id="rId15"/>
    <p:sldId id="274" r:id="rId16"/>
    <p:sldId id="262" r:id="rId17"/>
    <p:sldId id="263" r:id="rId18"/>
    <p:sldId id="264" r:id="rId19"/>
  </p:sldIdLst>
  <p:sldSz cx="14630400" cy="8229600"/>
  <p:notesSz cx="8229600" cy="14630400"/>
  <p:embeddedFontLst>
    <p:embeddedFont>
      <p:font typeface="Calisto MT" panose="02040603050505030304" pitchFamily="18" charset="0"/>
      <p:regular r:id="rId21"/>
      <p:bold r:id="rId22"/>
      <p:italic r:id="rId23"/>
      <p:boldItalic r:id="rId24"/>
    </p:embeddedFont>
    <p:embeddedFont>
      <p:font typeface="Nunito" panose="020B0604020202020204" charset="0"/>
      <p:regular r:id="rId25"/>
      <p:bold r:id="rId26"/>
      <p:italic r:id="rId27"/>
      <p:boldItalic r:id="rId28"/>
    </p:embeddedFont>
    <p:embeddedFont>
      <p:font typeface="Overpass" panose="020B0604020202020204" charset="0"/>
      <p:regular r:id="rId29"/>
    </p:embeddedFont>
    <p:embeddedFont>
      <p:font typeface="Wingdings 2" panose="05020102010507070707" pitchFamily="18" charset="2"/>
      <p:regular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023C"/>
    <a:srgbClr val="FFFFFF"/>
    <a:srgbClr val="EC0371"/>
    <a:srgbClr val="191927"/>
    <a:srgbClr val="313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71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1605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4832" y="2123449"/>
            <a:ext cx="11328041" cy="2194561"/>
          </a:xfrm>
        </p:spPr>
        <p:txBody>
          <a:bodyPr anchor="b">
            <a:normAutofit/>
          </a:bodyPr>
          <a:lstStyle>
            <a:lvl1pPr algn="ctr">
              <a:defRPr sz="6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4832" y="4318008"/>
            <a:ext cx="11328041" cy="125984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3/7/2025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22031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657369"/>
            <a:ext cx="12170159" cy="45801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67" y="5478306"/>
            <a:ext cx="12426391" cy="652166"/>
          </a:xfrm>
        </p:spPr>
        <p:txBody>
          <a:bodyPr anchor="b">
            <a:normAutofit/>
          </a:bodyPr>
          <a:lstStyle>
            <a:lvl1pPr algn="ctr"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03219" y="834012"/>
            <a:ext cx="11814415" cy="4230805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548640" indent="0">
              <a:buNone/>
              <a:defRPr sz="2400"/>
            </a:lvl2pPr>
            <a:lvl3pPr marL="1097280" indent="0">
              <a:buNone/>
              <a:defRPr sz="240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4" y="6130474"/>
            <a:ext cx="12424514" cy="818966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77777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4" y="730124"/>
            <a:ext cx="12424514" cy="4241213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154216"/>
            <a:ext cx="12424516" cy="1802191"/>
          </a:xfrm>
        </p:spPr>
        <p:txBody>
          <a:bodyPr anchor="ctr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21311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0"/>
            <a:ext cx="11163302" cy="3591485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64773" y="4332039"/>
            <a:ext cx="10502759" cy="639299"/>
          </a:xfrm>
        </p:spPr>
        <p:txBody>
          <a:bodyPr anchor="t">
            <a:normAutofit/>
          </a:bodyPr>
          <a:lstStyle>
            <a:lvl1pPr marL="0" indent="0" algn="r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165224"/>
            <a:ext cx="12424516" cy="178739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88720" y="1061755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605659" y="351391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512134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3" y="2552331"/>
            <a:ext cx="12424516" cy="3014202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41" y="5580667"/>
            <a:ext cx="12422639" cy="1368773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62470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96554" y="731520"/>
            <a:ext cx="12424514" cy="11645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6554" y="2263140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96554" y="3086100"/>
            <a:ext cx="3961181" cy="386334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6053" y="2263140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329722" y="3086100"/>
            <a:ext cx="3961181" cy="386334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59886" y="2263140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559886" y="3086100"/>
            <a:ext cx="3961181" cy="386334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84071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55" y="2181858"/>
            <a:ext cx="4007966" cy="221742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560" y="2181858"/>
            <a:ext cx="4007966" cy="221742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261" y="2181858"/>
            <a:ext cx="4007966" cy="221742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96553" y="731520"/>
            <a:ext cx="12424516" cy="11645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96554" y="4684927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221722" y="2326702"/>
            <a:ext cx="3710842" cy="1923545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96554" y="5376442"/>
            <a:ext cx="3961181" cy="157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1346" y="4684927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454891" y="2326913"/>
            <a:ext cx="3710842" cy="1929797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329722" y="5376441"/>
            <a:ext cx="3961181" cy="157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0036" y="4684927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690837" y="2321318"/>
            <a:ext cx="3710842" cy="1928753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59886" y="5376439"/>
            <a:ext cx="3961181" cy="1573002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86848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3/7/2025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13368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79682" y="731520"/>
            <a:ext cx="2741384" cy="621792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6555" y="731520"/>
            <a:ext cx="9500246" cy="621792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3/7/2025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782727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15577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699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3/7/2025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791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2573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39529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4346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8661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2113281"/>
            <a:ext cx="11508660" cy="2194576"/>
          </a:xfrm>
        </p:spPr>
        <p:txBody>
          <a:bodyPr anchor="b"/>
          <a:lstStyle>
            <a:lvl1pPr algn="ctr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4307855"/>
            <a:ext cx="11508660" cy="1808465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3/7/2025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28896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6555" y="2078939"/>
            <a:ext cx="6072596" cy="487050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43471" y="2078940"/>
            <a:ext cx="6077598" cy="487050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3/7/2025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4290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4" y="2081408"/>
            <a:ext cx="6106886" cy="4978523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82" y="2081408"/>
            <a:ext cx="6106886" cy="4978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46" y="2202305"/>
            <a:ext cx="5851613" cy="653861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46" y="2856165"/>
            <a:ext cx="5851613" cy="4093276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53960" y="2202305"/>
            <a:ext cx="5874396" cy="653860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53960" y="2856165"/>
            <a:ext cx="5874396" cy="4093276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3/7/2025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34186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3/7/2025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09738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3/7/2025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2862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520"/>
            <a:ext cx="4448267" cy="2186302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6760" y="731520"/>
            <a:ext cx="7694309" cy="621792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5" y="2917822"/>
            <a:ext cx="4448267" cy="4031617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3/7/2025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37705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398" y="731520"/>
            <a:ext cx="4300999" cy="62457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907"/>
            <a:ext cx="7121939" cy="2195206"/>
          </a:xfrm>
        </p:spPr>
        <p:txBody>
          <a:bodyPr anchor="b">
            <a:noAutofit/>
          </a:bodyPr>
          <a:lstStyle>
            <a:lvl1pPr algn="ctr">
              <a:defRPr sz="384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31062" y="916443"/>
            <a:ext cx="3930901" cy="5895386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5" y="2927113"/>
            <a:ext cx="7121939" cy="4051361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3/7/2025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89329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554" y="731520"/>
            <a:ext cx="12424514" cy="116454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54" y="2078940"/>
            <a:ext cx="12424514" cy="48705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14483" y="705993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smtClean="0"/>
              <a:pPr/>
              <a:t>3/7/2025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6555" y="7059931"/>
            <a:ext cx="800743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4" y="7059931"/>
            <a:ext cx="9042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4219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3" r:id="rId23"/>
  </p:sldLayoutIdLst>
  <p:hf sldNum="0" hdr="0" ftr="0" dt="0"/>
  <p:txStyles>
    <p:titleStyle>
      <a:lvl1pPr algn="ctr" defTabSz="548640" rtl="0" eaLnBrk="1" latinLnBrk="0" hangingPunct="1">
        <a:spcBef>
          <a:spcPct val="0"/>
        </a:spcBef>
        <a:buNone/>
        <a:defRPr sz="4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367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2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864000" indent="-3240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"/>
        <a:defRPr sz="216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231200" indent="-259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92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663200" indent="-259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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2008800" indent="-259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4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882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3346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727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741920" y="1480053"/>
            <a:ext cx="6529542" cy="28379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b="1" spc="-184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Overpass Bold" pitchFamily="34" charset="-120"/>
              </a:rPr>
              <a:t>Java String:</a:t>
            </a:r>
          </a:p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spc="-184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Overpass Bold" pitchFamily="34" charset="-120"/>
              </a:rPr>
              <a:t>A SHORT OVERVIEW TO JAVA STRING:</a:t>
            </a:r>
            <a:endParaRPr lang="en-US" sz="4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7" name="Text 3"/>
          <p:cNvSpPr/>
          <p:nvPr/>
        </p:nvSpPr>
        <p:spPr>
          <a:xfrm>
            <a:off x="5798359" y="6836664"/>
            <a:ext cx="6529543" cy="20104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20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By : Raghav Panthi</a:t>
            </a:r>
            <a:endParaRPr lang="en-US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9" name="Picture 8" descr="A poster on a wall&#10;&#10;Description automatically generated">
            <a:extLst>
              <a:ext uri="{FF2B5EF4-FFF2-40B4-BE49-F238E27FC236}">
                <a16:creationId xmlns:a16="http://schemas.microsoft.com/office/drawing/2014/main" id="{97677B5D-3D50-2507-8FFE-F15D36F321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0933"/>
          <a:stretch/>
        </p:blipFill>
        <p:spPr>
          <a:xfrm>
            <a:off x="-152615" y="-5379"/>
            <a:ext cx="7510846" cy="8432809"/>
          </a:xfrm>
          <a:prstGeom prst="rect">
            <a:avLst/>
          </a:prstGeom>
        </p:spPr>
      </p:pic>
      <p:sp>
        <p:nvSpPr>
          <p:cNvPr id="11" name="AutoShape 4" descr="A visually striking presentation slide with a purple and red gradient background, designed for a title slide on 'Introduction to Java Strings'. The layout features a bold title in the center: 'Introduction to Java Strings', with a smaller sub-heading beneath it: 'A Short Overview to Java String: Explore immutability, manipulation, and performance with StringBuffer and StringBuilder'. The design includes subtle Java-themed elements like code snippets or binary patterns faintly visible in the background, giving a professional yet modern tech aesthetic.">
            <a:extLst>
              <a:ext uri="{FF2B5EF4-FFF2-40B4-BE49-F238E27FC236}">
                <a16:creationId xmlns:a16="http://schemas.microsoft.com/office/drawing/2014/main" id="{CA0AA223-A4DC-99D7-BC7C-848390617E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05831" y="416022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410670" y="70546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String Comparison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5673768" y="172581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Java provides multiple ways to compare strings. Two common methods are using the == operator and using the equals() method. </a:t>
            </a:r>
            <a:endParaRPr lang="en-US" sz="2400" dirty="0"/>
          </a:p>
        </p:txBody>
      </p:sp>
      <p:sp>
        <p:nvSpPr>
          <p:cNvPr id="5" name="Shape 2"/>
          <p:cNvSpPr/>
          <p:nvPr/>
        </p:nvSpPr>
        <p:spPr>
          <a:xfrm>
            <a:off x="5135248" y="3792796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341940" y="3910728"/>
            <a:ext cx="125135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5834123" y="384833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Using == Operator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5834123" y="4471862"/>
            <a:ext cx="2836783" cy="313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== operator compares the </a:t>
            </a:r>
            <a:r>
              <a:rPr lang="en-US" sz="1850" dirty="0">
                <a:solidFill>
                  <a:srgbClr val="E5E0DF"/>
                </a:solidFill>
                <a:highlight>
                  <a:srgbClr val="7E023C"/>
                </a:highlight>
                <a:latin typeface="Overpass" pitchFamily="34" charset="0"/>
                <a:ea typeface="Overpass" pitchFamily="34" charset="-122"/>
                <a:cs typeface="Overpass" pitchFamily="34" charset="-120"/>
              </a:rPr>
              <a:t>references(address) </a:t>
            </a: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of the two strings, not their actual values. 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If two strings refer to the same object, == returns true; otherwise, it returns false.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10162644" y="3755044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0349032" y="3867746"/>
            <a:ext cx="1965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10955893" y="380415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Using .equals() Method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955893" y="4205645"/>
            <a:ext cx="2836783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equals() method compares the </a:t>
            </a:r>
            <a:r>
              <a:rPr lang="en-US" sz="1850" dirty="0">
                <a:solidFill>
                  <a:srgbClr val="E5E0DF"/>
                </a:solidFill>
                <a:highlight>
                  <a:srgbClr val="7E023C"/>
                </a:highlight>
                <a:latin typeface="Overpass" pitchFamily="34" charset="0"/>
                <a:ea typeface="Overpass" pitchFamily="34" charset="-122"/>
                <a:cs typeface="Overpass" pitchFamily="34" charset="-120"/>
              </a:rPr>
              <a:t>actual content</a:t>
            </a: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of two strings, returning true if the contents are the same and false otherwise.</a:t>
            </a:r>
            <a:endParaRPr lang="en-US" sz="185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6B38F4B-F393-9212-08F3-73A9D00F4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7" y="1587683"/>
            <a:ext cx="4945117" cy="664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>
            <a:extLst>
              <a:ext uri="{FF2B5EF4-FFF2-40B4-BE49-F238E27FC236}">
                <a16:creationId xmlns:a16="http://schemas.microsoft.com/office/drawing/2014/main" id="{4BEAF3B1-FA92-9EC5-C2AD-0FFEC3F2B510}"/>
              </a:ext>
            </a:extLst>
          </p:cNvPr>
          <p:cNvSpPr/>
          <p:nvPr/>
        </p:nvSpPr>
        <p:spPr>
          <a:xfrm>
            <a:off x="254643" y="520861"/>
            <a:ext cx="13831747" cy="6089792"/>
          </a:xfrm>
          <a:prstGeom prst="roundRect">
            <a:avLst>
              <a:gd name="adj" fmla="val 572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 sz="3600" dirty="0">
              <a:highlight>
                <a:srgbClr val="7E023C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7EB631-4CFD-8F21-785E-6D6E029660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5" r="1615"/>
          <a:stretch/>
        </p:blipFill>
        <p:spPr>
          <a:xfrm>
            <a:off x="544010" y="1618948"/>
            <a:ext cx="13183568" cy="418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16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4296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String Concatenation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1657588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 Java, you can concatenate (join) two or more strings using the + operator or the </a:t>
            </a:r>
            <a:r>
              <a:rPr lang="en-US" sz="1850" dirty="0" err="1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concat</a:t>
            </a: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() method.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However, using + for concatenation is less efficient compared to </a:t>
            </a:r>
            <a:r>
              <a:rPr lang="en-US" sz="1850" dirty="0" err="1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StringBuffer</a:t>
            </a: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or StringBuilder.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3002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Using + Operator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3891558"/>
            <a:ext cx="61855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When you concatenate strings using +, Java internally uses a StringBuilder to perform the concatenation. 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This can be inefficient because new objects are created each time you concatenate a string.</a:t>
            </a:r>
            <a:endParaRPr lang="en-US" sz="1850" dirty="0"/>
          </a:p>
        </p:txBody>
      </p:sp>
      <p:pic>
        <p:nvPicPr>
          <p:cNvPr id="11" name="Picture 10" descr="A group of men holding up their hands&#10;&#10;Description automatically generated">
            <a:extLst>
              <a:ext uri="{FF2B5EF4-FFF2-40B4-BE49-F238E27FC236}">
                <a16:creationId xmlns:a16="http://schemas.microsoft.com/office/drawing/2014/main" id="{B354A8AC-342A-2CEF-F664-0C90F6576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512" r="380"/>
          <a:stretch/>
        </p:blipFill>
        <p:spPr>
          <a:xfrm>
            <a:off x="9016678" y="2534244"/>
            <a:ext cx="5355220" cy="42896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Shape 2">
            <a:extLst>
              <a:ext uri="{FF2B5EF4-FFF2-40B4-BE49-F238E27FC236}">
                <a16:creationId xmlns:a16="http://schemas.microsoft.com/office/drawing/2014/main" id="{FD5E42ED-4A50-1CDB-3434-570140EA490D}"/>
              </a:ext>
            </a:extLst>
          </p:cNvPr>
          <p:cNvSpPr/>
          <p:nvPr/>
        </p:nvSpPr>
        <p:spPr>
          <a:xfrm>
            <a:off x="976620" y="5662970"/>
            <a:ext cx="7468553" cy="2138482"/>
          </a:xfrm>
          <a:prstGeom prst="roundRect">
            <a:avLst>
              <a:gd name="adj" fmla="val 4701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1B52D9-6606-D600-2484-3E08B42BE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641" y="5839773"/>
            <a:ext cx="7102510" cy="178487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8BA3A-C4C3-7CA5-D0E1-BE84EF81B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5">
            <a:extLst>
              <a:ext uri="{FF2B5EF4-FFF2-40B4-BE49-F238E27FC236}">
                <a16:creationId xmlns:a16="http://schemas.microsoft.com/office/drawing/2014/main" id="{082CE90C-F26B-895E-BBB7-264E591C8804}"/>
              </a:ext>
            </a:extLst>
          </p:cNvPr>
          <p:cNvSpPr/>
          <p:nvPr/>
        </p:nvSpPr>
        <p:spPr>
          <a:xfrm>
            <a:off x="451961" y="477999"/>
            <a:ext cx="432387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Using </a:t>
            </a:r>
            <a:r>
              <a:rPr lang="en-US" sz="2200" b="1" kern="0" spc="-67" dirty="0" err="1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concat</a:t>
            </a:r>
            <a:r>
              <a:rPr lang="en-US" sz="2200" b="1" kern="0" spc="-67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() method; </a:t>
            </a:r>
            <a:endParaRPr lang="en-US" sz="2200" dirty="0"/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CE7F09EF-C1CB-22FE-4368-EB3CF027333D}"/>
              </a:ext>
            </a:extLst>
          </p:cNvPr>
          <p:cNvSpPr/>
          <p:nvPr/>
        </p:nvSpPr>
        <p:spPr>
          <a:xfrm>
            <a:off x="726510" y="1272373"/>
            <a:ext cx="10509337" cy="4972387"/>
          </a:xfrm>
          <a:prstGeom prst="roundRect">
            <a:avLst>
              <a:gd name="adj" fmla="val 572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 sz="3600" dirty="0">
              <a:highlight>
                <a:srgbClr val="7E023C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BCAAD7-4804-378E-8F3C-8F394B1800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090" r="2090"/>
          <a:stretch/>
        </p:blipFill>
        <p:spPr>
          <a:xfrm>
            <a:off x="1111499" y="1936513"/>
            <a:ext cx="9492315" cy="3950478"/>
          </a:xfrm>
          <a:prstGeom prst="rect">
            <a:avLst/>
          </a:prstGeom>
        </p:spPr>
      </p:pic>
      <p:sp>
        <p:nvSpPr>
          <p:cNvPr id="6" name="Text 6"/>
          <p:cNvSpPr/>
          <p:nvPr/>
        </p:nvSpPr>
        <p:spPr>
          <a:xfrm>
            <a:off x="1283410" y="6602529"/>
            <a:ext cx="7386030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Note: For efficient string concatenation, especially in loops or repeated operations, it is better to use StringBuffer or StringBuilder.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50169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89A9F-BB54-CC71-5FE1-27E1A6EB8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5">
            <a:extLst>
              <a:ext uri="{FF2B5EF4-FFF2-40B4-BE49-F238E27FC236}">
                <a16:creationId xmlns:a16="http://schemas.microsoft.com/office/drawing/2014/main" id="{40417345-A927-E200-5A44-3E4C42640D8E}"/>
              </a:ext>
            </a:extLst>
          </p:cNvPr>
          <p:cNvSpPr/>
          <p:nvPr/>
        </p:nvSpPr>
        <p:spPr>
          <a:xfrm>
            <a:off x="403734" y="482938"/>
            <a:ext cx="432387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600" b="1" kern="0" spc="-67" dirty="0" err="1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StringBuffer</a:t>
            </a:r>
            <a:endParaRPr lang="en-US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AA67FD-816D-4E86-EA0B-5B369ED6B2C4}"/>
              </a:ext>
            </a:extLst>
          </p:cNvPr>
          <p:cNvSpPr txBox="1"/>
          <p:nvPr/>
        </p:nvSpPr>
        <p:spPr>
          <a:xfrm>
            <a:off x="1286003" y="1017451"/>
            <a:ext cx="1277983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</a:t>
            </a:r>
            <a:r>
              <a:rPr lang="en-US" sz="2800" dirty="0" err="1"/>
              <a:t>StringBuffer</a:t>
            </a:r>
            <a:r>
              <a:rPr lang="en-US" sz="2800" dirty="0"/>
              <a:t> is a mutable sequence of characters.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 allows modifications like appending, inserting, delete, or reversing characters.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All methods are synchronized, ensuring safe usage in multithreaded environments.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b="1" dirty="0"/>
              <a:t>Common Methods in </a:t>
            </a:r>
            <a:r>
              <a:rPr lang="en-US" sz="2800" b="1" dirty="0" err="1"/>
              <a:t>StringBuffer</a:t>
            </a:r>
            <a:endParaRPr lang="en-US" sz="2800" b="1" dirty="0"/>
          </a:p>
          <a:p>
            <a:r>
              <a:rPr lang="en-US" sz="2800" dirty="0">
                <a:highlight>
                  <a:srgbClr val="7E023C"/>
                </a:highlight>
              </a:rPr>
              <a:t>append(String str): </a:t>
            </a:r>
            <a:r>
              <a:rPr lang="en-US" sz="2800" dirty="0"/>
              <a:t>Adds a string at the end.</a:t>
            </a:r>
          </a:p>
          <a:p>
            <a:r>
              <a:rPr lang="en-US" sz="2800" dirty="0">
                <a:highlight>
                  <a:srgbClr val="7E023C"/>
                </a:highlight>
              </a:rPr>
              <a:t>insert(int offset, String str):</a:t>
            </a:r>
            <a:r>
              <a:rPr lang="en-US" sz="2800" dirty="0"/>
              <a:t> Inserts a string at a specified position.</a:t>
            </a:r>
          </a:p>
          <a:p>
            <a:r>
              <a:rPr lang="en-US" sz="2800" dirty="0">
                <a:highlight>
                  <a:srgbClr val="7E023C"/>
                </a:highlight>
              </a:rPr>
              <a:t>delete(int start, int end): </a:t>
            </a:r>
            <a:r>
              <a:rPr lang="en-US" sz="2800" dirty="0"/>
              <a:t>Removes characters between specified indices</a:t>
            </a:r>
          </a:p>
          <a:p>
            <a:r>
              <a:rPr lang="en-US" sz="2800" dirty="0">
                <a:highlight>
                  <a:srgbClr val="7E023C"/>
                </a:highlight>
              </a:rPr>
              <a:t>reverse(): </a:t>
            </a:r>
            <a:r>
              <a:rPr lang="en-US" sz="2800" dirty="0"/>
              <a:t>Reverses the character sequence.</a:t>
            </a:r>
          </a:p>
        </p:txBody>
      </p:sp>
      <p:sp>
        <p:nvSpPr>
          <p:cNvPr id="11" name="Shape 2">
            <a:extLst>
              <a:ext uri="{FF2B5EF4-FFF2-40B4-BE49-F238E27FC236}">
                <a16:creationId xmlns:a16="http://schemas.microsoft.com/office/drawing/2014/main" id="{3FAAD12E-1CB1-2916-54CE-6EC68E82FFC2}"/>
              </a:ext>
            </a:extLst>
          </p:cNvPr>
          <p:cNvSpPr/>
          <p:nvPr/>
        </p:nvSpPr>
        <p:spPr>
          <a:xfrm>
            <a:off x="7315200" y="5487716"/>
            <a:ext cx="7025833" cy="2500089"/>
          </a:xfrm>
          <a:prstGeom prst="roundRect">
            <a:avLst>
              <a:gd name="adj" fmla="val 4701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F704CF-39BD-42D5-B4B8-C9708799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03"/>
          <a:stretch/>
        </p:blipFill>
        <p:spPr>
          <a:xfrm>
            <a:off x="8227008" y="5671596"/>
            <a:ext cx="5838825" cy="2013254"/>
          </a:xfrm>
          <a:prstGeom prst="rect">
            <a:avLst/>
          </a:prstGeom>
        </p:spPr>
      </p:pic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9F94F07C-0450-900E-D888-A4C37C74FA47}"/>
              </a:ext>
            </a:extLst>
          </p:cNvPr>
          <p:cNvSpPr/>
          <p:nvPr/>
        </p:nvSpPr>
        <p:spPr>
          <a:xfrm>
            <a:off x="9767943" y="2854144"/>
            <a:ext cx="4862457" cy="1087044"/>
          </a:xfrm>
          <a:prstGeom prst="wedgeRectCallout">
            <a:avLst>
              <a:gd name="adj1" fmla="val -23267"/>
              <a:gd name="adj2" fmla="val -87923"/>
            </a:avLst>
          </a:prstGeom>
          <a:solidFill>
            <a:srgbClr val="7E023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highlight>
                  <a:srgbClr val="7E023C"/>
                </a:highlight>
              </a:rPr>
              <a:t>Note : Threads are used to perform complicated tasks in the background without interrupting the main program.</a:t>
            </a:r>
          </a:p>
          <a:p>
            <a:r>
              <a:rPr lang="en-US" dirty="0">
                <a:highlight>
                  <a:srgbClr val="7E023C"/>
                </a:highligh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8652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5"/>
          <p:cNvSpPr/>
          <p:nvPr/>
        </p:nvSpPr>
        <p:spPr>
          <a:xfrm>
            <a:off x="403734" y="482938"/>
            <a:ext cx="432387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600" b="1" kern="0" spc="-67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StringBuilder</a:t>
            </a:r>
            <a:endParaRPr lang="en-US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262067-1AB3-E171-D4E8-162227EBC77A}"/>
              </a:ext>
            </a:extLst>
          </p:cNvPr>
          <p:cNvSpPr txBox="1"/>
          <p:nvPr/>
        </p:nvSpPr>
        <p:spPr>
          <a:xfrm>
            <a:off x="1514904" y="960699"/>
            <a:ext cx="1277983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StringBuilder is similar to </a:t>
            </a:r>
            <a:r>
              <a:rPr lang="en-US" sz="2800" dirty="0" err="1"/>
              <a:t>StringBuffer</a:t>
            </a:r>
            <a:r>
              <a:rPr lang="en-US" sz="2800" dirty="0"/>
              <a:t> but not thread-safe.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Faster than </a:t>
            </a:r>
            <a:r>
              <a:rPr lang="en-US" sz="2800" dirty="0" err="1"/>
              <a:t>StringBuffer</a:t>
            </a:r>
            <a:r>
              <a:rPr lang="en-US" sz="2800" dirty="0"/>
              <a:t> in single-threaded applications due to the absence of synchronization.</a:t>
            </a:r>
          </a:p>
          <a:p>
            <a:endParaRPr lang="en-US" sz="2800" dirty="0"/>
          </a:p>
          <a:p>
            <a:r>
              <a:rPr lang="en-US" sz="2800" b="1" dirty="0"/>
              <a:t>Common Methods in StringBuilder</a:t>
            </a:r>
          </a:p>
          <a:p>
            <a:r>
              <a:rPr lang="en-US" sz="2800" dirty="0">
                <a:highlight>
                  <a:srgbClr val="7E023C"/>
                </a:highlight>
              </a:rPr>
              <a:t>append(String str): </a:t>
            </a:r>
            <a:r>
              <a:rPr lang="en-US" sz="2800" dirty="0"/>
              <a:t>Adds a string at the end.</a:t>
            </a:r>
          </a:p>
          <a:p>
            <a:r>
              <a:rPr lang="en-US" sz="2800" dirty="0">
                <a:highlight>
                  <a:srgbClr val="7E023C"/>
                </a:highlight>
              </a:rPr>
              <a:t>insert(int offset, String str):</a:t>
            </a:r>
            <a:r>
              <a:rPr lang="en-US" sz="2800" dirty="0"/>
              <a:t> Inserts a string at a specified position.</a:t>
            </a:r>
          </a:p>
          <a:p>
            <a:r>
              <a:rPr lang="en-US" sz="2800" dirty="0">
                <a:highlight>
                  <a:srgbClr val="7E023C"/>
                </a:highlight>
              </a:rPr>
              <a:t>delete(int start, int end): </a:t>
            </a:r>
            <a:r>
              <a:rPr lang="en-US" sz="2800" dirty="0"/>
              <a:t>Removes characters between specified indices</a:t>
            </a:r>
          </a:p>
          <a:p>
            <a:r>
              <a:rPr lang="en-US" sz="2800" dirty="0">
                <a:highlight>
                  <a:srgbClr val="7E023C"/>
                </a:highlight>
              </a:rPr>
              <a:t>reverse(): </a:t>
            </a:r>
            <a:r>
              <a:rPr lang="en-US" sz="2800" dirty="0"/>
              <a:t>Reverses the character sequence.</a:t>
            </a:r>
          </a:p>
        </p:txBody>
      </p:sp>
      <p:sp>
        <p:nvSpPr>
          <p:cNvPr id="11" name="Shape 2">
            <a:extLst>
              <a:ext uri="{FF2B5EF4-FFF2-40B4-BE49-F238E27FC236}">
                <a16:creationId xmlns:a16="http://schemas.microsoft.com/office/drawing/2014/main" id="{D96E6F65-83B3-BA8C-71C4-7F4996E6EFD1}"/>
              </a:ext>
            </a:extLst>
          </p:cNvPr>
          <p:cNvSpPr/>
          <p:nvPr/>
        </p:nvSpPr>
        <p:spPr>
          <a:xfrm>
            <a:off x="7176304" y="5195400"/>
            <a:ext cx="7164729" cy="2813921"/>
          </a:xfrm>
          <a:prstGeom prst="roundRect">
            <a:avLst>
              <a:gd name="adj" fmla="val 4701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D7F56B-E9E6-6254-533B-4CE16A3EF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284" y="5474826"/>
            <a:ext cx="5828441" cy="232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081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1239" y="1184372"/>
            <a:ext cx="4705350" cy="588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700" b="1" kern="0" spc="-11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When to Use Which</a:t>
            </a:r>
            <a:endParaRPr lang="en-US" sz="37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24" y="3292225"/>
            <a:ext cx="999887" cy="159984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99655" y="3361954"/>
            <a:ext cx="2584013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kern="0" spc="-56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Thread-Safety Required?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999655" y="3932126"/>
            <a:ext cx="11930896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Yes: Use </a:t>
            </a:r>
            <a:r>
              <a:rPr lang="en-US" sz="2000" dirty="0" err="1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StringBuffer</a:t>
            </a:r>
            <a:r>
              <a:rPr lang="en-US" sz="20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.  To synchronized.</a:t>
            </a:r>
            <a:endParaRPr lang="en-US" sz="20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24" y="4892068"/>
            <a:ext cx="999887" cy="159984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013016" y="5056313"/>
            <a:ext cx="2352675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kern="0" spc="-56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No: Use StringBuilder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2013016" y="5567838"/>
            <a:ext cx="11930896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Faster in single-threaded environments.</a:t>
            </a:r>
            <a:endParaRPr lang="en-US" sz="2000" dirty="0"/>
          </a:p>
        </p:txBody>
      </p:sp>
      <p:sp>
        <p:nvSpPr>
          <p:cNvPr id="13" name="Text 1"/>
          <p:cNvSpPr/>
          <p:nvPr/>
        </p:nvSpPr>
        <p:spPr>
          <a:xfrm>
            <a:off x="713726" y="2250488"/>
            <a:ext cx="6762839" cy="1087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E5E0DF"/>
                </a:solidFill>
                <a:highlight>
                  <a:srgbClr val="7E023C"/>
                </a:highlight>
                <a:latin typeface="Overpass" pitchFamily="34" charset="0"/>
                <a:ea typeface="Overpass" pitchFamily="34" charset="-122"/>
                <a:cs typeface="Overpass" pitchFamily="34" charset="-120"/>
              </a:rPr>
              <a:t>Both StringBuilder and </a:t>
            </a:r>
            <a:r>
              <a:rPr lang="en-US" sz="2800" dirty="0" err="1">
                <a:solidFill>
                  <a:srgbClr val="E5E0DF"/>
                </a:solidFill>
                <a:highlight>
                  <a:srgbClr val="7E023C"/>
                </a:highlight>
                <a:latin typeface="Overpass" pitchFamily="34" charset="0"/>
                <a:ea typeface="Overpass" pitchFamily="34" charset="-122"/>
                <a:cs typeface="Overpass" pitchFamily="34" charset="-120"/>
              </a:rPr>
              <a:t>StringBuffer</a:t>
            </a:r>
            <a:r>
              <a:rPr lang="en-US" sz="2800" dirty="0">
                <a:solidFill>
                  <a:srgbClr val="E5E0DF"/>
                </a:solidFill>
                <a:highlight>
                  <a:srgbClr val="7E023C"/>
                </a:highlight>
                <a:latin typeface="Overpass" pitchFamily="34" charset="0"/>
                <a:ea typeface="Overpass" pitchFamily="34" charset="-122"/>
                <a:cs typeface="Overpass" pitchFamily="34" charset="-120"/>
              </a:rPr>
              <a:t> serve</a:t>
            </a:r>
          </a:p>
          <a:p>
            <a:pPr>
              <a:lnSpc>
                <a:spcPts val="2500"/>
              </a:lnSpc>
            </a:pPr>
            <a:r>
              <a:rPr lang="en-US" sz="2800" dirty="0">
                <a:solidFill>
                  <a:srgbClr val="E5E0DF"/>
                </a:solidFill>
                <a:highlight>
                  <a:srgbClr val="7E023C"/>
                </a:highlight>
                <a:latin typeface="Overpass" pitchFamily="34" charset="0"/>
                <a:ea typeface="Overpass" pitchFamily="34" charset="-122"/>
                <a:cs typeface="Overpass" pitchFamily="34" charset="-120"/>
              </a:rPr>
              <a:t> the same purpose of modifying strings efficiently.</a:t>
            </a:r>
            <a:endParaRPr lang="en-US" sz="2800" dirty="0">
              <a:highlight>
                <a:srgbClr val="7E023C"/>
              </a:highlight>
            </a:endParaRPr>
          </a:p>
          <a:p>
            <a:pPr marL="0" indent="0">
              <a:lnSpc>
                <a:spcPts val="2500"/>
              </a:lnSpc>
              <a:buNone/>
            </a:pPr>
            <a:endParaRPr lang="en-US" dirty="0"/>
          </a:p>
        </p:txBody>
      </p:sp>
      <p:pic>
        <p:nvPicPr>
          <p:cNvPr id="15" name="Picture 14" descr="A person with red buttons&#10;&#10;Description automatically generated">
            <a:extLst>
              <a:ext uri="{FF2B5EF4-FFF2-40B4-BE49-F238E27FC236}">
                <a16:creationId xmlns:a16="http://schemas.microsoft.com/office/drawing/2014/main" id="{CA641402-376A-79F2-4239-6535682491B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791" t="1970" r="3468" b="4211"/>
          <a:stretch/>
        </p:blipFill>
        <p:spPr>
          <a:xfrm>
            <a:off x="9014908" y="648354"/>
            <a:ext cx="4464424" cy="6755802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FE3182C-A29F-2A02-84CA-8C543EAD678D}"/>
              </a:ext>
            </a:extLst>
          </p:cNvPr>
          <p:cNvSpPr/>
          <p:nvPr/>
        </p:nvSpPr>
        <p:spPr>
          <a:xfrm rot="21015924">
            <a:off x="9359153" y="1247881"/>
            <a:ext cx="1409252" cy="570156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Use </a:t>
            </a:r>
            <a:r>
              <a:rPr lang="en-US" dirty="0" err="1">
                <a:solidFill>
                  <a:schemeClr val="bg1"/>
                </a:solidFill>
              </a:rPr>
              <a:t>Stringbuffer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D7ADD7B-7E99-7789-ECC8-01717C6A0D6A}"/>
              </a:ext>
            </a:extLst>
          </p:cNvPr>
          <p:cNvSpPr/>
          <p:nvPr/>
        </p:nvSpPr>
        <p:spPr>
          <a:xfrm rot="20870231">
            <a:off x="11096371" y="998695"/>
            <a:ext cx="1172148" cy="586224"/>
          </a:xfrm>
          <a:prstGeom prst="roundRect">
            <a:avLst>
              <a:gd name="adj" fmla="val 1642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Use </a:t>
            </a:r>
            <a:r>
              <a:rPr lang="en-US" sz="1300" dirty="0" err="1">
                <a:solidFill>
                  <a:schemeClr val="bg1"/>
                </a:solidFill>
              </a:rPr>
              <a:t>Stringbuilder</a:t>
            </a:r>
            <a:endParaRPr lang="en-US" sz="13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26675" y="340270"/>
            <a:ext cx="4985028" cy="623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b="1" kern="0" spc="-118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More string function</a:t>
            </a:r>
            <a:endParaRPr lang="en-US" sz="3900" dirty="0"/>
          </a:p>
        </p:txBody>
      </p:sp>
      <p:sp>
        <p:nvSpPr>
          <p:cNvPr id="5" name="Text 1"/>
          <p:cNvSpPr/>
          <p:nvPr/>
        </p:nvSpPr>
        <p:spPr>
          <a:xfrm>
            <a:off x="9111458" y="782085"/>
            <a:ext cx="2492454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2000" b="1" dirty="0">
                <a:solidFill>
                  <a:srgbClr val="FFFFFF"/>
                </a:solidFill>
                <a:latin typeface="Nunito" pitchFamily="2" charset="0"/>
              </a:rPr>
              <a:t>T</a:t>
            </a:r>
            <a:r>
              <a:rPr lang="en-US" sz="2000" b="1" i="0" dirty="0">
                <a:solidFill>
                  <a:srgbClr val="FFFFFF"/>
                </a:solidFill>
                <a:effectLst/>
                <a:latin typeface="Nunito" pitchFamily="2" charset="0"/>
              </a:rPr>
              <a:t>o Lower or Upper  Case</a:t>
            </a:r>
          </a:p>
          <a:p>
            <a:pPr marL="0" indent="0" algn="l">
              <a:lnSpc>
                <a:spcPts val="2450"/>
              </a:lnSpc>
              <a:buNone/>
            </a:pPr>
            <a:endParaRPr lang="en-US" sz="19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067" y="4278408"/>
            <a:ext cx="369332" cy="36933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12188" y="4344954"/>
            <a:ext cx="2492454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59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substring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1065604" y="5744051"/>
            <a:ext cx="4119853" cy="1016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0231" y="4393107"/>
            <a:ext cx="529590" cy="52959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385653" y="4445593"/>
            <a:ext cx="3332559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59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replace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8884052" y="4951433"/>
            <a:ext cx="4819673" cy="7550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Replaces occurrences of a specified character with another character.</a:t>
            </a:r>
            <a:endParaRPr lang="en-US" sz="16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930A2A-CD20-89C4-CA15-C8B8CDEEF02E}"/>
              </a:ext>
            </a:extLst>
          </p:cNvPr>
          <p:cNvSpPr txBox="1"/>
          <p:nvPr/>
        </p:nvSpPr>
        <p:spPr>
          <a:xfrm>
            <a:off x="8350053" y="601884"/>
            <a:ext cx="529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EC0371"/>
                </a:solidFill>
              </a:rPr>
              <a:t>^</a:t>
            </a:r>
          </a:p>
        </p:txBody>
      </p:sp>
      <p:sp>
        <p:nvSpPr>
          <p:cNvPr id="17" name="Shape 2">
            <a:extLst>
              <a:ext uri="{FF2B5EF4-FFF2-40B4-BE49-F238E27FC236}">
                <a16:creationId xmlns:a16="http://schemas.microsoft.com/office/drawing/2014/main" id="{04EDB50D-1481-04DF-E147-CAB52C2EC340}"/>
              </a:ext>
            </a:extLst>
          </p:cNvPr>
          <p:cNvSpPr/>
          <p:nvPr/>
        </p:nvSpPr>
        <p:spPr>
          <a:xfrm>
            <a:off x="8697100" y="1949525"/>
            <a:ext cx="5393222" cy="2066033"/>
          </a:xfrm>
          <a:prstGeom prst="roundRect">
            <a:avLst>
              <a:gd name="adj" fmla="val 4701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2"/>
          <p:cNvSpPr/>
          <p:nvPr/>
        </p:nvSpPr>
        <p:spPr>
          <a:xfrm>
            <a:off x="8879643" y="1247724"/>
            <a:ext cx="5670861" cy="1202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650"/>
              </a:lnSpc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Nunito" pitchFamily="2" charset="0"/>
              </a:rPr>
              <a:t>Use the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Nunito" pitchFamily="2" charset="0"/>
              </a:rPr>
              <a:t>toLowerCase</a:t>
            </a:r>
            <a:r>
              <a:rPr lang="en-US" b="0" i="0" dirty="0">
                <a:solidFill>
                  <a:srgbClr val="FFFFFF"/>
                </a:solidFill>
                <a:effectLst/>
                <a:latin typeface="Nunito" pitchFamily="2" charset="0"/>
              </a:rPr>
              <a:t>() or 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Nunito" pitchFamily="2" charset="0"/>
              </a:rPr>
              <a:t>toUpperCase</a:t>
            </a:r>
            <a:r>
              <a:rPr lang="en-US" b="0" i="0" dirty="0">
                <a:solidFill>
                  <a:srgbClr val="FFFFFF"/>
                </a:solidFill>
                <a:effectLst/>
                <a:latin typeface="Nunito" pitchFamily="2" charset="0"/>
              </a:rPr>
              <a:t>() methods</a:t>
            </a:r>
          </a:p>
          <a:p>
            <a:pPr marL="0" indent="0" algn="just">
              <a:lnSpc>
                <a:spcPts val="2650"/>
              </a:lnSpc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Nunito" pitchFamily="2" charset="0"/>
              </a:rPr>
              <a:t> to convert a string to uppercase or lowercase .</a:t>
            </a:r>
          </a:p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0464B1-6780-9A2B-9E42-1480E8E27DBA}"/>
              </a:ext>
            </a:extLst>
          </p:cNvPr>
          <p:cNvSpPr txBox="1"/>
          <p:nvPr/>
        </p:nvSpPr>
        <p:spPr>
          <a:xfrm rot="10800000">
            <a:off x="8354462" y="391752"/>
            <a:ext cx="529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EC0371"/>
                </a:solidFill>
              </a:rPr>
              <a:t>^</a:t>
            </a:r>
          </a:p>
        </p:txBody>
      </p:sp>
      <p:sp>
        <p:nvSpPr>
          <p:cNvPr id="24" name="Shape 2">
            <a:extLst>
              <a:ext uri="{FF2B5EF4-FFF2-40B4-BE49-F238E27FC236}">
                <a16:creationId xmlns:a16="http://schemas.microsoft.com/office/drawing/2014/main" id="{A92C882E-B396-D5ED-55EA-D0AA27410F03}"/>
              </a:ext>
            </a:extLst>
          </p:cNvPr>
          <p:cNvSpPr/>
          <p:nvPr/>
        </p:nvSpPr>
        <p:spPr>
          <a:xfrm>
            <a:off x="926675" y="5305544"/>
            <a:ext cx="6000202" cy="2785160"/>
          </a:xfrm>
          <a:prstGeom prst="roundRect">
            <a:avLst>
              <a:gd name="adj" fmla="val 4701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pPr marL="0" indent="0" algn="l">
              <a:lnSpc>
                <a:spcPts val="2650"/>
              </a:lnSpc>
              <a:buNone/>
            </a:pP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EC8092-6DD7-D6D9-4F76-4401EBCE2AFD}"/>
              </a:ext>
            </a:extLst>
          </p:cNvPr>
          <p:cNvSpPr txBox="1"/>
          <p:nvPr/>
        </p:nvSpPr>
        <p:spPr>
          <a:xfrm>
            <a:off x="997600" y="4640952"/>
            <a:ext cx="59292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Returns a substring from the specified begin index to</a:t>
            </a:r>
          </a:p>
          <a:p>
            <a:r>
              <a:rPr lang="en-US" dirty="0"/>
              <a:t> the specified end index.</a:t>
            </a:r>
          </a:p>
        </p:txBody>
      </p:sp>
      <p:sp>
        <p:nvSpPr>
          <p:cNvPr id="29" name="Shape 2">
            <a:extLst>
              <a:ext uri="{FF2B5EF4-FFF2-40B4-BE49-F238E27FC236}">
                <a16:creationId xmlns:a16="http://schemas.microsoft.com/office/drawing/2014/main" id="{49277347-4F2E-EADD-7DD0-66B2B7E2C941}"/>
              </a:ext>
            </a:extLst>
          </p:cNvPr>
          <p:cNvSpPr/>
          <p:nvPr/>
        </p:nvSpPr>
        <p:spPr>
          <a:xfrm>
            <a:off x="8558281" y="5755267"/>
            <a:ext cx="5670861" cy="1872449"/>
          </a:xfrm>
          <a:prstGeom prst="roundRect">
            <a:avLst>
              <a:gd name="adj" fmla="val 4701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pPr marL="0" indent="0" algn="l">
              <a:lnSpc>
                <a:spcPts val="2650"/>
              </a:lnSpc>
              <a:buNone/>
            </a:pPr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227F7E6-4D2E-4D45-E254-9332AF5ED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7100" y="6187311"/>
            <a:ext cx="5393222" cy="114659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68E04C5-40CE-3524-05BE-CA55A6D821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7447" y="5649827"/>
            <a:ext cx="5515745" cy="2124371"/>
          </a:xfrm>
          <a:prstGeom prst="rect">
            <a:avLst/>
          </a:prstGeom>
        </p:spPr>
      </p:pic>
      <p:pic>
        <p:nvPicPr>
          <p:cNvPr id="39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675" y="1101790"/>
            <a:ext cx="529590" cy="529590"/>
          </a:xfrm>
          <a:prstGeom prst="rect">
            <a:avLst/>
          </a:prstGeom>
        </p:spPr>
      </p:pic>
      <p:sp>
        <p:nvSpPr>
          <p:cNvPr id="40" name="Text 3"/>
          <p:cNvSpPr/>
          <p:nvPr/>
        </p:nvSpPr>
        <p:spPr>
          <a:xfrm>
            <a:off x="1681898" y="1314385"/>
            <a:ext cx="2492454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59" dirty="0" err="1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charAt</a:t>
            </a:r>
            <a:r>
              <a:rPr lang="en-US" sz="1950" b="1" kern="0" spc="-59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(int index)</a:t>
            </a:r>
            <a:endParaRPr lang="en-US" sz="1950" dirty="0"/>
          </a:p>
        </p:txBody>
      </p:sp>
      <p:sp>
        <p:nvSpPr>
          <p:cNvPr id="41" name="Shape 2">
            <a:extLst>
              <a:ext uri="{FF2B5EF4-FFF2-40B4-BE49-F238E27FC236}">
                <a16:creationId xmlns:a16="http://schemas.microsoft.com/office/drawing/2014/main" id="{E9007DBC-813A-857C-74BC-B174B6C3181C}"/>
              </a:ext>
            </a:extLst>
          </p:cNvPr>
          <p:cNvSpPr/>
          <p:nvPr/>
        </p:nvSpPr>
        <p:spPr>
          <a:xfrm>
            <a:off x="1025067" y="2604664"/>
            <a:ext cx="5803417" cy="1322296"/>
          </a:xfrm>
          <a:prstGeom prst="roundRect">
            <a:avLst>
              <a:gd name="adj" fmla="val 4701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Text 2">
            <a:extLst>
              <a:ext uri="{FF2B5EF4-FFF2-40B4-BE49-F238E27FC236}">
                <a16:creationId xmlns:a16="http://schemas.microsoft.com/office/drawing/2014/main" id="{6C71E194-5411-F9D3-539B-5898B68227A6}"/>
              </a:ext>
            </a:extLst>
          </p:cNvPr>
          <p:cNvSpPr/>
          <p:nvPr/>
        </p:nvSpPr>
        <p:spPr>
          <a:xfrm>
            <a:off x="1317580" y="1826679"/>
            <a:ext cx="5670861" cy="1202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650"/>
              </a:lnSpc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Nunito" pitchFamily="2" charset="0"/>
              </a:rPr>
              <a:t>Returns the character at the specified index..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F7BEF06-545B-82B0-2562-08888BECF9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3257" y="2709203"/>
            <a:ext cx="5459935" cy="107647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AB5DE17-D34A-2105-3518-C5FBA8AA80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9642" y="2007922"/>
            <a:ext cx="5033127" cy="18957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bye bye bear Memes - Imgflip">
            <a:extLst>
              <a:ext uri="{FF2B5EF4-FFF2-40B4-BE49-F238E27FC236}">
                <a16:creationId xmlns:a16="http://schemas.microsoft.com/office/drawing/2014/main" id="{0A040ED2-8810-D034-A828-B984ACCE1D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06"/>
          <a:stretch/>
        </p:blipFill>
        <p:spPr bwMode="auto">
          <a:xfrm>
            <a:off x="-195335" y="1"/>
            <a:ext cx="14825735" cy="8078992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16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8E999AA-46C9-6594-066E-904E24E18031}"/>
              </a:ext>
            </a:extLst>
          </p:cNvPr>
          <p:cNvSpPr/>
          <p:nvPr/>
        </p:nvSpPr>
        <p:spPr>
          <a:xfrm>
            <a:off x="1256824" y="784860"/>
            <a:ext cx="7468553" cy="1101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b="1" kern="0" spc="-184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Introduction to Strings</a:t>
            </a:r>
            <a:endParaRPr lang="en-US" sz="61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4342F806-C45C-AE75-3AC3-637EFD008103}"/>
              </a:ext>
            </a:extLst>
          </p:cNvPr>
          <p:cNvSpPr/>
          <p:nvPr/>
        </p:nvSpPr>
        <p:spPr>
          <a:xfrm>
            <a:off x="837724" y="2484834"/>
            <a:ext cx="7468553" cy="3287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083E14-89F8-5B47-A2FB-A1E2AE4FFB13}"/>
              </a:ext>
            </a:extLst>
          </p:cNvPr>
          <p:cNvSpPr txBox="1"/>
          <p:nvPr/>
        </p:nvSpPr>
        <p:spPr>
          <a:xfrm>
            <a:off x="1148862" y="1728594"/>
            <a:ext cx="1264381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A sequence of characters that start and enclosed in double quotes. (character array)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They can also called object.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They are immutable object.(cannot be change).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/>
          </a:p>
          <a:p>
            <a:endParaRPr lang="en-US" sz="4000" dirty="0"/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80D43194-40CA-4440-C244-52C1F30BBDE8}"/>
              </a:ext>
            </a:extLst>
          </p:cNvPr>
          <p:cNvSpPr/>
          <p:nvPr/>
        </p:nvSpPr>
        <p:spPr>
          <a:xfrm>
            <a:off x="2697718" y="4543134"/>
            <a:ext cx="7984626" cy="3170099"/>
          </a:xfrm>
          <a:prstGeom prst="roundRect">
            <a:avLst>
              <a:gd name="adj" fmla="val 572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1036" name="Picture 12" descr="Java String - String methods with examples - qavalidation">
            <a:extLst>
              <a:ext uri="{FF2B5EF4-FFF2-40B4-BE49-F238E27FC236}">
                <a16:creationId xmlns:a16="http://schemas.microsoft.com/office/drawing/2014/main" id="{1A21F662-DE7C-3B08-9FB0-A9E0BD2008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83" b="30559"/>
          <a:stretch/>
        </p:blipFill>
        <p:spPr bwMode="auto">
          <a:xfrm>
            <a:off x="3001352" y="4950012"/>
            <a:ext cx="7313102" cy="2356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472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55A7B5B-4E06-32AB-00A3-E4937F045107}"/>
              </a:ext>
            </a:extLst>
          </p:cNvPr>
          <p:cNvSpPr/>
          <p:nvPr/>
        </p:nvSpPr>
        <p:spPr>
          <a:xfrm>
            <a:off x="931506" y="383354"/>
            <a:ext cx="7468553" cy="1101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b="1" kern="0" spc="-184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Creating  Strings</a:t>
            </a:r>
            <a:endParaRPr lang="en-US" sz="6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7B1016-C9FA-8670-C9F3-3E4B651DB28C}"/>
              </a:ext>
            </a:extLst>
          </p:cNvPr>
          <p:cNvSpPr txBox="1"/>
          <p:nvPr/>
        </p:nvSpPr>
        <p:spPr>
          <a:xfrm>
            <a:off x="931506" y="2149336"/>
            <a:ext cx="524724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Using String literal </a:t>
            </a:r>
          </a:p>
          <a:p>
            <a:endParaRPr lang="en-US" sz="40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2178B853-846C-3C0D-0F3E-89FAA39337D3}"/>
              </a:ext>
            </a:extLst>
          </p:cNvPr>
          <p:cNvSpPr/>
          <p:nvPr/>
        </p:nvSpPr>
        <p:spPr>
          <a:xfrm>
            <a:off x="1494216" y="1538673"/>
            <a:ext cx="10791568" cy="610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4000" dirty="0">
                <a:solidFill>
                  <a:srgbClr val="E5E0DF"/>
                </a:solidFill>
                <a:latin typeface="Overpass" pitchFamily="34" charset="0"/>
              </a:rPr>
              <a:t>There are two ways to create String Object:</a:t>
            </a:r>
          </a:p>
        </p:txBody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1BC37C92-E681-BF52-D349-BD44DBF69805}"/>
              </a:ext>
            </a:extLst>
          </p:cNvPr>
          <p:cNvSpPr/>
          <p:nvPr/>
        </p:nvSpPr>
        <p:spPr>
          <a:xfrm>
            <a:off x="1487958" y="3198296"/>
            <a:ext cx="4072480" cy="1323439"/>
          </a:xfrm>
          <a:prstGeom prst="roundRect">
            <a:avLst>
              <a:gd name="adj" fmla="val 572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 sz="200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6AA4EB0E-1ABF-2DF7-9FD8-8D085B4403BC}"/>
              </a:ext>
            </a:extLst>
          </p:cNvPr>
          <p:cNvSpPr/>
          <p:nvPr/>
        </p:nvSpPr>
        <p:spPr>
          <a:xfrm>
            <a:off x="1934034" y="3342583"/>
            <a:ext cx="3001584" cy="1009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String A=“RAM”;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String B=“RAM”;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String C=B;</a:t>
            </a:r>
          </a:p>
          <a:p>
            <a:pPr marL="0" indent="0">
              <a:lnSpc>
                <a:spcPts val="3000"/>
              </a:lnSpc>
              <a:buNone/>
            </a:pPr>
            <a:endParaRPr lang="en-US" sz="1850" dirty="0">
              <a:solidFill>
                <a:srgbClr val="E5E0DF"/>
              </a:solidFill>
              <a:latin typeface="Overpass" pitchFamily="34" charset="0"/>
              <a:ea typeface="Overpass" pitchFamily="34" charset="-122"/>
              <a:cs typeface="Overpass" pitchFamily="34" charset="-120"/>
            </a:endParaRPr>
          </a:p>
          <a:p>
            <a:pPr marL="0" indent="0">
              <a:lnSpc>
                <a:spcPts val="3000"/>
              </a:lnSpc>
              <a:buNone/>
            </a:pPr>
            <a:endParaRPr lang="en-US" sz="1850" dirty="0">
              <a:solidFill>
                <a:srgbClr val="E5E0DF"/>
              </a:solidFill>
              <a:latin typeface="Overpass" pitchFamily="34" charset="0"/>
              <a:ea typeface="Overpass" pitchFamily="34" charset="-122"/>
              <a:cs typeface="Overpass" pitchFamily="34" charset="-12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2C2147D-15FC-D9E2-E9D8-9BE5B3326F65}"/>
              </a:ext>
            </a:extLst>
          </p:cNvPr>
          <p:cNvSpPr/>
          <p:nvPr/>
        </p:nvSpPr>
        <p:spPr>
          <a:xfrm>
            <a:off x="8800242" y="3056593"/>
            <a:ext cx="4356848" cy="4206240"/>
          </a:xfrm>
          <a:prstGeom prst="roundRect">
            <a:avLst/>
          </a:prstGeom>
          <a:solidFill>
            <a:srgbClr val="7E023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384EB9A-EA57-C035-B4C2-F304CF7986FD}"/>
              </a:ext>
            </a:extLst>
          </p:cNvPr>
          <p:cNvSpPr/>
          <p:nvPr/>
        </p:nvSpPr>
        <p:spPr>
          <a:xfrm>
            <a:off x="9993793" y="3690810"/>
            <a:ext cx="2689447" cy="2237591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5FB2125B-F151-EDDC-754A-D1F5A35E615B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560438" y="3860016"/>
            <a:ext cx="1603400" cy="12700"/>
          </a:xfrm>
          <a:prstGeom prst="curvedConnector3">
            <a:avLst/>
          </a:prstGeom>
          <a:ln w="76200">
            <a:solidFill>
              <a:srgbClr val="7E023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2A2C68C-3CDF-7EB4-FCD9-019AD065798C}"/>
              </a:ext>
            </a:extLst>
          </p:cNvPr>
          <p:cNvSpPr txBox="1"/>
          <p:nvPr/>
        </p:nvSpPr>
        <p:spPr>
          <a:xfrm>
            <a:off x="10293376" y="7326245"/>
            <a:ext cx="416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Heap Memory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85A3A52-084D-A491-E9D6-6C69B6811194}"/>
              </a:ext>
            </a:extLst>
          </p:cNvPr>
          <p:cNvSpPr/>
          <p:nvPr/>
        </p:nvSpPr>
        <p:spPr>
          <a:xfrm>
            <a:off x="9148832" y="2623059"/>
            <a:ext cx="3657600" cy="47734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 view: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98A651D-5DAB-969B-D57D-31DF71D5E762}"/>
              </a:ext>
            </a:extLst>
          </p:cNvPr>
          <p:cNvSpPr/>
          <p:nvPr/>
        </p:nvSpPr>
        <p:spPr>
          <a:xfrm>
            <a:off x="10477712" y="4364298"/>
            <a:ext cx="414537" cy="29944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B078251-7169-6440-C440-AE88BD0DB973}"/>
              </a:ext>
            </a:extLst>
          </p:cNvPr>
          <p:cNvSpPr/>
          <p:nvPr/>
        </p:nvSpPr>
        <p:spPr>
          <a:xfrm>
            <a:off x="10892249" y="4364298"/>
            <a:ext cx="348590" cy="29944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8377589-E217-0F8B-B7F5-B78DE7093939}"/>
              </a:ext>
            </a:extLst>
          </p:cNvPr>
          <p:cNvSpPr/>
          <p:nvPr/>
        </p:nvSpPr>
        <p:spPr>
          <a:xfrm>
            <a:off x="11240839" y="4357764"/>
            <a:ext cx="373606" cy="29944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D8A8B71-3B8E-C332-12F2-D36DEA853125}"/>
              </a:ext>
            </a:extLst>
          </p:cNvPr>
          <p:cNvSpPr/>
          <p:nvPr/>
        </p:nvSpPr>
        <p:spPr>
          <a:xfrm>
            <a:off x="7856220" y="3722273"/>
            <a:ext cx="595432" cy="527123"/>
          </a:xfrm>
          <a:prstGeom prst="roundRect">
            <a:avLst/>
          </a:prstGeom>
          <a:solidFill>
            <a:srgbClr val="7E023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01EAEFC-86B8-C3F0-9C4A-2C4F112EE615}"/>
              </a:ext>
            </a:extLst>
          </p:cNvPr>
          <p:cNvSpPr/>
          <p:nvPr/>
        </p:nvSpPr>
        <p:spPr>
          <a:xfrm>
            <a:off x="7856220" y="4364298"/>
            <a:ext cx="595432" cy="527123"/>
          </a:xfrm>
          <a:prstGeom prst="roundRect">
            <a:avLst/>
          </a:prstGeom>
          <a:solidFill>
            <a:srgbClr val="7E023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431EA7A-01F3-133A-F408-29CAA827F1B0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8451652" y="3985835"/>
            <a:ext cx="1878492" cy="4453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D03B847-7969-1F48-B3E6-C6CA4DFAEBC3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8451652" y="4612726"/>
            <a:ext cx="1878492" cy="15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67848A7-37E8-FDCE-F34A-6C033F5759BA}"/>
              </a:ext>
            </a:extLst>
          </p:cNvPr>
          <p:cNvSpPr txBox="1"/>
          <p:nvPr/>
        </p:nvSpPr>
        <p:spPr>
          <a:xfrm>
            <a:off x="10330144" y="4023824"/>
            <a:ext cx="128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0     1    2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5B25DB5-296F-5BCD-8E74-B0CCC27BE37E}"/>
              </a:ext>
            </a:extLst>
          </p:cNvPr>
          <p:cNvSpPr/>
          <p:nvPr/>
        </p:nvSpPr>
        <p:spPr>
          <a:xfrm>
            <a:off x="1820362" y="5818952"/>
            <a:ext cx="4684534" cy="930011"/>
          </a:xfrm>
          <a:prstGeom prst="roundRect">
            <a:avLst/>
          </a:prstGeom>
          <a:solidFill>
            <a:srgbClr val="7E023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A=</a:t>
            </a:r>
            <a:r>
              <a:rPr lang="en-US" sz="2400" dirty="0" err="1"/>
              <a:t>A.concat</a:t>
            </a:r>
            <a:r>
              <a:rPr lang="en-US" sz="2400" dirty="0"/>
              <a:t>(“LAL”);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42AB53B-9C85-F552-7280-414915977150}"/>
              </a:ext>
            </a:extLst>
          </p:cNvPr>
          <p:cNvSpPr/>
          <p:nvPr/>
        </p:nvSpPr>
        <p:spPr>
          <a:xfrm>
            <a:off x="7683910" y="5916640"/>
            <a:ext cx="595432" cy="527123"/>
          </a:xfrm>
          <a:prstGeom prst="roundRect">
            <a:avLst/>
          </a:prstGeom>
          <a:solidFill>
            <a:srgbClr val="7E023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E6A2A62-7D57-6288-0844-D893DFDECBA2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8279342" y="5134823"/>
            <a:ext cx="1919156" cy="10453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92AEBD5-2C48-82CF-A996-17F391EFAA15}"/>
              </a:ext>
            </a:extLst>
          </p:cNvPr>
          <p:cNvSpPr/>
          <p:nvPr/>
        </p:nvSpPr>
        <p:spPr>
          <a:xfrm>
            <a:off x="11755742" y="4961513"/>
            <a:ext cx="373606" cy="29944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BE27B84-7E80-7F19-67B2-DBD47C903DF2}"/>
              </a:ext>
            </a:extLst>
          </p:cNvPr>
          <p:cNvSpPr/>
          <p:nvPr/>
        </p:nvSpPr>
        <p:spPr>
          <a:xfrm>
            <a:off x="11379603" y="4961513"/>
            <a:ext cx="373606" cy="29944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2EA03461-BD48-1933-24ED-D72C185F21C8}"/>
              </a:ext>
            </a:extLst>
          </p:cNvPr>
          <p:cNvSpPr/>
          <p:nvPr/>
        </p:nvSpPr>
        <p:spPr>
          <a:xfrm>
            <a:off x="10235713" y="4961513"/>
            <a:ext cx="414537" cy="29944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BF823FD9-9AFF-6CF7-488E-3F718519C51F}"/>
              </a:ext>
            </a:extLst>
          </p:cNvPr>
          <p:cNvSpPr/>
          <p:nvPr/>
        </p:nvSpPr>
        <p:spPr>
          <a:xfrm>
            <a:off x="10666216" y="4962006"/>
            <a:ext cx="348590" cy="29944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F9A3C52B-FD19-88DA-2347-FB87E927D1D5}"/>
              </a:ext>
            </a:extLst>
          </p:cNvPr>
          <p:cNvSpPr/>
          <p:nvPr/>
        </p:nvSpPr>
        <p:spPr>
          <a:xfrm>
            <a:off x="11015047" y="4968203"/>
            <a:ext cx="373606" cy="29944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445715AF-D966-C06F-82AB-2CC1F6D3F952}"/>
              </a:ext>
            </a:extLst>
          </p:cNvPr>
          <p:cNvSpPr/>
          <p:nvPr/>
        </p:nvSpPr>
        <p:spPr>
          <a:xfrm>
            <a:off x="12130814" y="4968173"/>
            <a:ext cx="373606" cy="29944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042802C-B8A2-59C7-0CBA-8F9F3455C03C}"/>
              </a:ext>
            </a:extLst>
          </p:cNvPr>
          <p:cNvSpPr txBox="1"/>
          <p:nvPr/>
        </p:nvSpPr>
        <p:spPr>
          <a:xfrm>
            <a:off x="1757680" y="6756400"/>
            <a:ext cx="46845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when we want to change the String object in this condition new place is created  Java String  is </a:t>
            </a:r>
            <a:r>
              <a:rPr lang="en-US" sz="1800" dirty="0"/>
              <a:t>immutable.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E9D1871-A376-738E-5311-24A605F23BC1}"/>
              </a:ext>
            </a:extLst>
          </p:cNvPr>
          <p:cNvSpPr txBox="1"/>
          <p:nvPr/>
        </p:nvSpPr>
        <p:spPr>
          <a:xfrm>
            <a:off x="1205265" y="4663740"/>
            <a:ext cx="6450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when we create a new variable with same String in this condition, they refer to the same string object in the pool.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2AD671E-6A08-80E5-CC0E-32853074C75D}"/>
              </a:ext>
            </a:extLst>
          </p:cNvPr>
          <p:cNvSpPr txBox="1"/>
          <p:nvPr/>
        </p:nvSpPr>
        <p:spPr>
          <a:xfrm>
            <a:off x="7433560" y="6350788"/>
            <a:ext cx="1538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old A is removed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1511FED-A0BB-6E00-0E7B-59761D4C8981}"/>
              </a:ext>
            </a:extLst>
          </p:cNvPr>
          <p:cNvSpPr/>
          <p:nvPr/>
        </p:nvSpPr>
        <p:spPr>
          <a:xfrm>
            <a:off x="1820361" y="5628640"/>
            <a:ext cx="3089593" cy="26642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Special condition: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CA6FFE32-6219-BF77-4238-2DF075B82790}"/>
              </a:ext>
            </a:extLst>
          </p:cNvPr>
          <p:cNvSpPr/>
          <p:nvPr/>
        </p:nvSpPr>
        <p:spPr>
          <a:xfrm>
            <a:off x="10137232" y="5556289"/>
            <a:ext cx="2484742" cy="681878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String constant Pool.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0DF149BD-FCAA-55D6-6DDE-9A8EBAE632E5}"/>
              </a:ext>
            </a:extLst>
          </p:cNvPr>
          <p:cNvSpPr/>
          <p:nvPr/>
        </p:nvSpPr>
        <p:spPr>
          <a:xfrm>
            <a:off x="7819185" y="3089637"/>
            <a:ext cx="595432" cy="527123"/>
          </a:xfrm>
          <a:prstGeom prst="roundRect">
            <a:avLst/>
          </a:prstGeom>
          <a:solidFill>
            <a:srgbClr val="7E023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ADC808E-2765-7308-B3D3-ECB7A27A0C73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8400059" y="3358362"/>
            <a:ext cx="1930085" cy="85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Curved 71">
            <a:extLst>
              <a:ext uri="{FF2B5EF4-FFF2-40B4-BE49-F238E27FC236}">
                <a16:creationId xmlns:a16="http://schemas.microsoft.com/office/drawing/2014/main" id="{7BAA60D2-984C-63B8-404B-F04D5BCAE277}"/>
              </a:ext>
            </a:extLst>
          </p:cNvPr>
          <p:cNvCxnSpPr>
            <a:cxnSpLocks/>
          </p:cNvCxnSpPr>
          <p:nvPr/>
        </p:nvCxnSpPr>
        <p:spPr>
          <a:xfrm flipV="1">
            <a:off x="6621760" y="6253752"/>
            <a:ext cx="938471" cy="84336"/>
          </a:xfrm>
          <a:prstGeom prst="curvedConnector3">
            <a:avLst/>
          </a:prstGeom>
          <a:ln w="76200">
            <a:solidFill>
              <a:srgbClr val="7E023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ree Muddy Hands Creating Image | Download at StockCake">
            <a:extLst>
              <a:ext uri="{FF2B5EF4-FFF2-40B4-BE49-F238E27FC236}">
                <a16:creationId xmlns:a16="http://schemas.microsoft.com/office/drawing/2014/main" id="{00C6802D-66EC-91AC-B354-5751CAC31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5797" y="-566123"/>
            <a:ext cx="2879416" cy="287941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641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>
            <a:extLst>
              <a:ext uri="{FF2B5EF4-FFF2-40B4-BE49-F238E27FC236}">
                <a16:creationId xmlns:a16="http://schemas.microsoft.com/office/drawing/2014/main" id="{93B6FCD4-FFB5-72A9-970F-61F2AD90AD78}"/>
              </a:ext>
            </a:extLst>
          </p:cNvPr>
          <p:cNvSpPr/>
          <p:nvPr/>
        </p:nvSpPr>
        <p:spPr>
          <a:xfrm>
            <a:off x="516367" y="268941"/>
            <a:ext cx="13597666" cy="7455050"/>
          </a:xfrm>
          <a:prstGeom prst="roundRect">
            <a:avLst>
              <a:gd name="adj" fmla="val 572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r>
              <a:rPr lang="en-US" sz="3600" dirty="0">
                <a:highlight>
                  <a:srgbClr val="313131"/>
                </a:highlight>
              </a:rPr>
              <a:t>Example of string literal.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3DA6EB-30F0-36EE-5F63-8A3C32AF2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41" y="1255504"/>
            <a:ext cx="11829878" cy="542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210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553761-7D4A-A49A-E025-1A278B297C4C}"/>
              </a:ext>
            </a:extLst>
          </p:cNvPr>
          <p:cNvSpPr txBox="1"/>
          <p:nvPr/>
        </p:nvSpPr>
        <p:spPr>
          <a:xfrm>
            <a:off x="1271691" y="803822"/>
            <a:ext cx="57506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Using new keyword.</a:t>
            </a:r>
          </a:p>
        </p:txBody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C83EAE60-80A0-E8E3-162A-7AB975EDE30E}"/>
              </a:ext>
            </a:extLst>
          </p:cNvPr>
          <p:cNvSpPr/>
          <p:nvPr/>
        </p:nvSpPr>
        <p:spPr>
          <a:xfrm>
            <a:off x="2018130" y="1926263"/>
            <a:ext cx="4163634" cy="1095758"/>
          </a:xfrm>
          <a:prstGeom prst="roundRect">
            <a:avLst>
              <a:gd name="adj" fmla="val 572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 sz="20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34F46455-61BD-1F63-E2DA-49D9FBBFB62D}"/>
              </a:ext>
            </a:extLst>
          </p:cNvPr>
          <p:cNvSpPr/>
          <p:nvPr/>
        </p:nvSpPr>
        <p:spPr>
          <a:xfrm>
            <a:off x="2351786" y="2070334"/>
            <a:ext cx="347932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String A=new String(“RAM”);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8CA3162-16B4-5952-4D2E-A37656770AFB}"/>
              </a:ext>
            </a:extLst>
          </p:cNvPr>
          <p:cNvSpPr/>
          <p:nvPr/>
        </p:nvSpPr>
        <p:spPr>
          <a:xfrm>
            <a:off x="8800242" y="3056593"/>
            <a:ext cx="4356848" cy="4206240"/>
          </a:xfrm>
          <a:prstGeom prst="roundRect">
            <a:avLst/>
          </a:prstGeom>
          <a:solidFill>
            <a:srgbClr val="7E023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4CF3DC6-0091-FAF4-1057-0868DEB0B329}"/>
              </a:ext>
            </a:extLst>
          </p:cNvPr>
          <p:cNvSpPr/>
          <p:nvPr/>
        </p:nvSpPr>
        <p:spPr>
          <a:xfrm>
            <a:off x="9632908" y="3271710"/>
            <a:ext cx="2689447" cy="2237591"/>
          </a:xfrm>
          <a:prstGeom prst="ellipse">
            <a:avLst/>
          </a:prstGeom>
          <a:gradFill>
            <a:gsLst>
              <a:gs pos="0">
                <a:schemeClr val="tx1">
                  <a:lumMod val="95000"/>
                </a:schemeClr>
              </a:gs>
              <a:gs pos="100000">
                <a:schemeClr val="dk1">
                  <a:shade val="90000"/>
                  <a:lumMod val="90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D9F38BE9-D79E-5E2F-D203-518A3E824DF0}"/>
              </a:ext>
            </a:extLst>
          </p:cNvPr>
          <p:cNvCxnSpPr>
            <a:cxnSpLocks/>
            <a:stCxn id="6" idx="3"/>
            <a:endCxn id="22" idx="1"/>
          </p:cNvCxnSpPr>
          <p:nvPr/>
        </p:nvCxnSpPr>
        <p:spPr>
          <a:xfrm>
            <a:off x="6181764" y="2474142"/>
            <a:ext cx="1502146" cy="3706060"/>
          </a:xfrm>
          <a:prstGeom prst="curvedConnector3">
            <a:avLst/>
          </a:prstGeom>
          <a:ln w="76200">
            <a:solidFill>
              <a:srgbClr val="7E023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8EA41F2-CC68-716E-8F8E-27ADF775851C}"/>
              </a:ext>
            </a:extLst>
          </p:cNvPr>
          <p:cNvSpPr txBox="1"/>
          <p:nvPr/>
        </p:nvSpPr>
        <p:spPr>
          <a:xfrm>
            <a:off x="10293376" y="7326245"/>
            <a:ext cx="416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Heap Memory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082D9CC-9B64-D5BE-276D-75993DF30DB4}"/>
              </a:ext>
            </a:extLst>
          </p:cNvPr>
          <p:cNvSpPr/>
          <p:nvPr/>
        </p:nvSpPr>
        <p:spPr>
          <a:xfrm>
            <a:off x="9148832" y="2623059"/>
            <a:ext cx="3657600" cy="47734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 view: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80F404-0610-E6EE-C25F-A7F62558EB61}"/>
              </a:ext>
            </a:extLst>
          </p:cNvPr>
          <p:cNvSpPr txBox="1"/>
          <p:nvPr/>
        </p:nvSpPr>
        <p:spPr>
          <a:xfrm>
            <a:off x="9812843" y="6195491"/>
            <a:ext cx="128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0     1    2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5D752F0-C721-D175-69E8-EAD1D1A511A5}"/>
              </a:ext>
            </a:extLst>
          </p:cNvPr>
          <p:cNvSpPr/>
          <p:nvPr/>
        </p:nvSpPr>
        <p:spPr>
          <a:xfrm>
            <a:off x="1640378" y="4375758"/>
            <a:ext cx="4684534" cy="930011"/>
          </a:xfrm>
          <a:prstGeom prst="roundRect">
            <a:avLst/>
          </a:prstGeom>
          <a:solidFill>
            <a:srgbClr val="7E023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/>
              <a:t>A.concat</a:t>
            </a:r>
            <a:r>
              <a:rPr lang="en-US" sz="2400" dirty="0"/>
              <a:t>(“LAL”);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121AA0D-DC21-4C39-055E-91A755498355}"/>
              </a:ext>
            </a:extLst>
          </p:cNvPr>
          <p:cNvSpPr/>
          <p:nvPr/>
        </p:nvSpPr>
        <p:spPr>
          <a:xfrm>
            <a:off x="7683910" y="5916640"/>
            <a:ext cx="595432" cy="527123"/>
          </a:xfrm>
          <a:prstGeom prst="roundRect">
            <a:avLst/>
          </a:prstGeom>
          <a:solidFill>
            <a:srgbClr val="7E023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FC6EEF9-1CEB-C485-BF34-630915F02A24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8279342" y="6180202"/>
            <a:ext cx="1582655" cy="3532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45E42E5-CBA3-81D3-BADB-1810E8CEA202}"/>
              </a:ext>
            </a:extLst>
          </p:cNvPr>
          <p:cNvSpPr/>
          <p:nvPr/>
        </p:nvSpPr>
        <p:spPr>
          <a:xfrm>
            <a:off x="9878839" y="6456958"/>
            <a:ext cx="414537" cy="29944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24730D2-8A0A-470A-0C6B-A55BE5BBB4FA}"/>
              </a:ext>
            </a:extLst>
          </p:cNvPr>
          <p:cNvSpPr/>
          <p:nvPr/>
        </p:nvSpPr>
        <p:spPr>
          <a:xfrm>
            <a:off x="10325424" y="6461821"/>
            <a:ext cx="348590" cy="29944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A351A46-06D8-CB02-EBD8-8E99873F5752}"/>
              </a:ext>
            </a:extLst>
          </p:cNvPr>
          <p:cNvSpPr/>
          <p:nvPr/>
        </p:nvSpPr>
        <p:spPr>
          <a:xfrm>
            <a:off x="10674008" y="6465088"/>
            <a:ext cx="373606" cy="29944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1C6954-A9A5-E008-D5B6-CC9F25C7F622}"/>
              </a:ext>
            </a:extLst>
          </p:cNvPr>
          <p:cNvSpPr txBox="1"/>
          <p:nvPr/>
        </p:nvSpPr>
        <p:spPr>
          <a:xfrm>
            <a:off x="1473310" y="3152485"/>
            <a:ext cx="5247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are also final .cannot be change</a:t>
            </a:r>
          </a:p>
          <a:p>
            <a:endParaRPr lang="en-US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BA8898E-CEBE-F871-845B-874713743B28}"/>
              </a:ext>
            </a:extLst>
          </p:cNvPr>
          <p:cNvSpPr/>
          <p:nvPr/>
        </p:nvSpPr>
        <p:spPr>
          <a:xfrm>
            <a:off x="1560863" y="4179425"/>
            <a:ext cx="3089593" cy="26642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Special condition: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F8AF05A-2489-9D55-0F55-9D62F4D82F98}"/>
              </a:ext>
            </a:extLst>
          </p:cNvPr>
          <p:cNvSpPr/>
          <p:nvPr/>
        </p:nvSpPr>
        <p:spPr>
          <a:xfrm>
            <a:off x="9740554" y="5298617"/>
            <a:ext cx="2484742" cy="681878"/>
          </a:xfrm>
          <a:prstGeom prst="roundRect">
            <a:avLst/>
          </a:prstGeom>
          <a:gradFill>
            <a:gsLst>
              <a:gs pos="57000">
                <a:schemeClr val="tx1">
                  <a:lumMod val="65000"/>
                </a:schemeClr>
              </a:gs>
              <a:gs pos="100000">
                <a:schemeClr val="dk1">
                  <a:shade val="90000"/>
                  <a:lumMod val="90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7E023C"/>
                </a:solidFill>
              </a:rPr>
              <a:t>String constant Pool</a:t>
            </a:r>
            <a:r>
              <a:rPr lang="en-US" dirty="0"/>
              <a:t>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792F38-D13C-0386-5A6D-25BACEC7CA54}"/>
              </a:ext>
            </a:extLst>
          </p:cNvPr>
          <p:cNvSpPr txBox="1"/>
          <p:nvPr/>
        </p:nvSpPr>
        <p:spPr>
          <a:xfrm>
            <a:off x="1453735" y="5493893"/>
            <a:ext cx="4582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we </a:t>
            </a:r>
            <a:r>
              <a:rPr lang="en-US" dirty="0" err="1">
                <a:highlight>
                  <a:srgbClr val="7E023C"/>
                </a:highlight>
              </a:rPr>
              <a:t>concat</a:t>
            </a:r>
            <a:r>
              <a:rPr lang="en-US" dirty="0">
                <a:highlight>
                  <a:srgbClr val="7E023C"/>
                </a:highlight>
              </a:rPr>
              <a:t> </a:t>
            </a:r>
            <a:r>
              <a:rPr lang="en-US" dirty="0"/>
              <a:t>the A due to the new key word there will be no change in string</a:t>
            </a:r>
          </a:p>
        </p:txBody>
      </p:sp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8D589767-5F21-A386-8B63-7E0B4FB35C4C}"/>
              </a:ext>
            </a:extLst>
          </p:cNvPr>
          <p:cNvSpPr/>
          <p:nvPr/>
        </p:nvSpPr>
        <p:spPr>
          <a:xfrm>
            <a:off x="9976931" y="3784182"/>
            <a:ext cx="1925619" cy="117121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930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>
            <a:extLst>
              <a:ext uri="{FF2B5EF4-FFF2-40B4-BE49-F238E27FC236}">
                <a16:creationId xmlns:a16="http://schemas.microsoft.com/office/drawing/2014/main" id="{2D9C68B2-3C5A-32DB-527C-348606235749}"/>
              </a:ext>
            </a:extLst>
          </p:cNvPr>
          <p:cNvSpPr/>
          <p:nvPr/>
        </p:nvSpPr>
        <p:spPr>
          <a:xfrm>
            <a:off x="516367" y="279699"/>
            <a:ext cx="13597666" cy="7455050"/>
          </a:xfrm>
          <a:prstGeom prst="roundRect">
            <a:avLst>
              <a:gd name="adj" fmla="val 572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r>
              <a:rPr lang="en-US" sz="3600" dirty="0">
                <a:highlight>
                  <a:srgbClr val="313131"/>
                </a:highlight>
              </a:rPr>
              <a:t>Example of new keyword.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18BB34-4CDF-B1B9-4B1C-753D4DD041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409"/>
          <a:stretch/>
        </p:blipFill>
        <p:spPr>
          <a:xfrm>
            <a:off x="1168216" y="1524001"/>
            <a:ext cx="12593504" cy="4548460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006C17DB-1D06-8225-CB12-D3A28358B076}"/>
              </a:ext>
            </a:extLst>
          </p:cNvPr>
          <p:cNvSpPr/>
          <p:nvPr/>
        </p:nvSpPr>
        <p:spPr>
          <a:xfrm>
            <a:off x="10165977" y="4120179"/>
            <a:ext cx="2280621" cy="796066"/>
          </a:xfrm>
          <a:prstGeom prst="wedgeRoundRectCallout">
            <a:avLst>
              <a:gd name="adj1" fmla="val -51965"/>
              <a:gd name="adj2" fmla="val -214527"/>
              <a:gd name="adj3" fmla="val 16667"/>
            </a:avLst>
          </a:prstGeom>
          <a:solidFill>
            <a:srgbClr val="7E023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Due to string is </a:t>
            </a:r>
            <a:r>
              <a:rPr lang="en-US" sz="1800" dirty="0"/>
              <a:t>immutable.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116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">
            <a:extLst>
              <a:ext uri="{FF2B5EF4-FFF2-40B4-BE49-F238E27FC236}">
                <a16:creationId xmlns:a16="http://schemas.microsoft.com/office/drawing/2014/main" id="{A465B673-1A60-20A6-C4BF-8233ADF277B3}"/>
              </a:ext>
            </a:extLst>
          </p:cNvPr>
          <p:cNvSpPr/>
          <p:nvPr/>
        </p:nvSpPr>
        <p:spPr>
          <a:xfrm>
            <a:off x="516367" y="387275"/>
            <a:ext cx="13597666" cy="7455050"/>
          </a:xfrm>
          <a:prstGeom prst="roundRect">
            <a:avLst>
              <a:gd name="adj" fmla="val 572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r>
              <a:rPr lang="en-US" sz="3600" dirty="0">
                <a:highlight>
                  <a:srgbClr val="313131"/>
                </a:highlight>
              </a:rPr>
              <a:t>Taking String as input 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69943C-D08C-0519-AA44-D7D502FF7F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768"/>
          <a:stretch/>
        </p:blipFill>
        <p:spPr>
          <a:xfrm>
            <a:off x="1066800" y="1322581"/>
            <a:ext cx="12451080" cy="482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5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42184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String Length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484834"/>
            <a:ext cx="7468553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length() method in Java is used to determine the number of characters present in a string characters (including the space).. The syntax is: int length = </a:t>
            </a:r>
            <a:r>
              <a:rPr lang="en-US" sz="1850" dirty="0" err="1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string.length</a:t>
            </a: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();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2" y="5052179"/>
            <a:ext cx="7468553" cy="2671812"/>
          </a:xfrm>
          <a:prstGeom prst="roundRect">
            <a:avLst>
              <a:gd name="adj" fmla="val 572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084659" y="529911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Example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84659" y="5794653"/>
            <a:ext cx="69746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String greeting = "Hello World"; 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 err="1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System.out.println</a:t>
            </a: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("Length of the string: " + greeting.length()); </a:t>
            </a:r>
          </a:p>
          <a:p>
            <a:pPr marL="0" indent="0">
              <a:lnSpc>
                <a:spcPts val="3000"/>
              </a:lnSpc>
              <a:buNone/>
            </a:pPr>
            <a:endParaRPr lang="en-US" sz="1850" dirty="0">
              <a:solidFill>
                <a:srgbClr val="E5E0DF"/>
              </a:solidFill>
              <a:latin typeface="Overpass" pitchFamily="34" charset="0"/>
              <a:ea typeface="Overpass" pitchFamily="34" charset="-122"/>
              <a:cs typeface="Overpass" pitchFamily="34" charset="-120"/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// Output: Length of the string: 11</a:t>
            </a:r>
            <a:endParaRPr lang="en-US" sz="1850" dirty="0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59DBC582-E5AE-CD99-163A-7D0E34E8A467}"/>
              </a:ext>
            </a:extLst>
          </p:cNvPr>
          <p:cNvSpPr/>
          <p:nvPr/>
        </p:nvSpPr>
        <p:spPr>
          <a:xfrm>
            <a:off x="837724" y="44862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Useful String function: </a:t>
            </a:r>
            <a:endParaRPr lang="en-US" sz="4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">
            <a:extLst>
              <a:ext uri="{FF2B5EF4-FFF2-40B4-BE49-F238E27FC236}">
                <a16:creationId xmlns:a16="http://schemas.microsoft.com/office/drawing/2014/main" id="{E8B5AB90-FA81-A568-D2CA-EA3649349BCA}"/>
              </a:ext>
            </a:extLst>
          </p:cNvPr>
          <p:cNvSpPr/>
          <p:nvPr/>
        </p:nvSpPr>
        <p:spPr>
          <a:xfrm>
            <a:off x="516367" y="387275"/>
            <a:ext cx="13597666" cy="7455050"/>
          </a:xfrm>
          <a:prstGeom prst="roundRect">
            <a:avLst>
              <a:gd name="adj" fmla="val 572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r>
              <a:rPr lang="en-US" sz="3600" dirty="0">
                <a:highlight>
                  <a:srgbClr val="313131"/>
                </a:highlight>
              </a:rPr>
              <a:t>Example of String length : </a:t>
            </a:r>
          </a:p>
        </p:txBody>
      </p:sp>
      <p:pic>
        <p:nvPicPr>
          <p:cNvPr id="7" name="Untitled video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4CEE8415-35E7-D922-2F90-7327029180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4873" t="-17426" r="4873" b="17031"/>
          <a:stretch/>
        </p:blipFill>
        <p:spPr>
          <a:xfrm>
            <a:off x="1097918" y="-108705"/>
            <a:ext cx="12351865" cy="77132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ABEC317-40BB-C0C2-B737-59C6461F2CE6}"/>
              </a:ext>
            </a:extLst>
          </p:cNvPr>
          <p:cNvSpPr/>
          <p:nvPr/>
        </p:nvSpPr>
        <p:spPr>
          <a:xfrm>
            <a:off x="1294688" y="1111170"/>
            <a:ext cx="12525483" cy="1192192"/>
          </a:xfrm>
          <a:prstGeom prst="rect">
            <a:avLst/>
          </a:prstGeom>
          <a:solidFill>
            <a:srgbClr val="7E02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8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4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FF747C5C-A8E8-4833-9E55-3D08FE4E4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2632</TotalTime>
  <Words>828</Words>
  <Application>Microsoft Office PowerPoint</Application>
  <PresentationFormat>Custom</PresentationFormat>
  <Paragraphs>128</Paragraphs>
  <Slides>18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Overpass Bold</vt:lpstr>
      <vt:lpstr>Wingdings 2</vt:lpstr>
      <vt:lpstr>Arial</vt:lpstr>
      <vt:lpstr>Overpass</vt:lpstr>
      <vt:lpstr>Nunito</vt:lpstr>
      <vt:lpstr>Calisto MT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Raghav Panthi [BCA - 2024]</cp:lastModifiedBy>
  <cp:revision>14</cp:revision>
  <dcterms:created xsi:type="dcterms:W3CDTF">2024-11-29T12:40:43Z</dcterms:created>
  <dcterms:modified xsi:type="dcterms:W3CDTF">2025-03-07T02:22:44Z</dcterms:modified>
</cp:coreProperties>
</file>